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Architects Daughter"/>
      <p:regular r:id="rId7"/>
    </p:embeddedFont>
    <p:embeddedFont>
      <p:font typeface="Covered By Your Grace"/>
      <p:regular r:id="rId8"/>
    </p:embeddedFont>
    <p:embeddedFont>
      <p:font typeface="Handlee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Handlee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ArchitectsDaughter-regular.fntdata"/><Relationship Id="rId8" Type="http://schemas.openxmlformats.org/officeDocument/2006/relationships/font" Target="fonts/CoveredByYourGrac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-1373808" y="685800"/>
            <a:ext cx="960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a8a51e45ba_0_0:notes"/>
          <p:cNvSpPr/>
          <p:nvPr>
            <p:ph idx="2" type="sldImg"/>
          </p:nvPr>
        </p:nvSpPr>
        <p:spPr>
          <a:xfrm>
            <a:off x="-1373808" y="685800"/>
            <a:ext cx="960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a8a51e45b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:notes"/>
          <p:cNvSpPr/>
          <p:nvPr>
            <p:ph idx="2" type="sldImg"/>
          </p:nvPr>
        </p:nvSpPr>
        <p:spPr>
          <a:xfrm>
            <a:off x="-1373808" y="685800"/>
            <a:ext cx="960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628650" y="27384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indent="-3746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68600" spcFirstLastPara="1" rIns="68600" wrap="square" tIns="343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628650" y="27384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indent="-3746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68600" spcFirstLastPara="1" rIns="68600" wrap="square" tIns="343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350051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349476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indent="-3746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68600" spcFirstLastPara="1" rIns="68600" wrap="square" tIns="343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68600" lIns="68600" spcFirstLastPara="1" rIns="68600" wrap="square" tIns="686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68600" spcFirstLastPara="1" rIns="68600" wrap="square" tIns="343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623888" y="1282305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68600" lIns="68600" spcFirstLastPara="1" rIns="68600" wrap="square" tIns="686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700"/>
              <a:buFont typeface="Arial"/>
              <a:buNone/>
              <a:defRPr b="0" i="0" sz="1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68600" spcFirstLastPara="1" rIns="68600" wrap="square" tIns="343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628650" y="27384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indent="-3746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indent="-3746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68600" spcFirstLastPara="1" rIns="68600" wrap="square" tIns="343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629841" y="27384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68600" lIns="68600" spcFirstLastPara="1" rIns="68600" wrap="square" tIns="686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1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1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1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1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1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1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1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indent="-3746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29151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68600" lIns="68600" spcFirstLastPara="1" rIns="68600" wrap="square" tIns="686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1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1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1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1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1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1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1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29151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indent="-3746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68600" spcFirstLastPara="1" rIns="68600" wrap="square" tIns="343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628650" y="27384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68600" spcFirstLastPara="1" rIns="68600" wrap="square" tIns="343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68600" spcFirstLastPara="1" rIns="68600" wrap="square" tIns="343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68600" lIns="68600" spcFirstLastPara="1" rIns="68600" wrap="square" tIns="686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None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887391" y="740570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indent="-3937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746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65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65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655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655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655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655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68600" spcFirstLastPara="1" rIns="68600" wrap="square" tIns="343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68600" lIns="68600" spcFirstLastPara="1" rIns="68600" wrap="square" tIns="686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None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3887391" y="740570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68600" spcFirstLastPara="1" rIns="68600" wrap="square" tIns="343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noAutofit/>
          </a:bodyPr>
          <a:lstStyle>
            <a:lvl1pPr indent="-3746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600" lIns="68600" spcFirstLastPara="1" rIns="68600" wrap="square" tIns="686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68600" spcFirstLastPara="1" rIns="68600" wrap="square" tIns="343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hyperlink" Target="https://www.whychristmas.com/customs/christmas-trees#start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561425" y="273901"/>
            <a:ext cx="7886700" cy="871200"/>
          </a:xfrm>
          <a:prstGeom prst="rect">
            <a:avLst/>
          </a:prstGeom>
        </p:spPr>
        <p:txBody>
          <a:bodyPr anchorCtr="0" anchor="ctr" bIns="68600" lIns="68600" spcFirstLastPara="1" rIns="68600" wrap="square" tIns="68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vered By Your Grace"/>
                <a:ea typeface="Covered By Your Grace"/>
                <a:cs typeface="Covered By Your Grace"/>
                <a:sym typeface="Covered By Your Grace"/>
              </a:rPr>
              <a:t>Christmas WebQuest</a:t>
            </a:r>
            <a:endParaRPr sz="2900">
              <a:latin typeface="Covered By Your Grace"/>
              <a:ea typeface="Covered By Your Grace"/>
              <a:cs typeface="Covered By Your Grace"/>
              <a:sym typeface="Covered By Your Grace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vered By Your Grace"/>
                <a:ea typeface="Covered By Your Grace"/>
                <a:cs typeface="Covered By Your Grace"/>
                <a:sym typeface="Covered By Your Grace"/>
              </a:rPr>
              <a:t>Name: </a:t>
            </a:r>
            <a:r>
              <a:rPr lang="en-US" sz="2900">
                <a:latin typeface="Arial"/>
                <a:ea typeface="Arial"/>
                <a:cs typeface="Arial"/>
                <a:sym typeface="Arial"/>
              </a:rPr>
              <a:t>_____________	</a:t>
            </a:r>
            <a:r>
              <a:rPr lang="en-US" sz="2900">
                <a:latin typeface="Covered By Your Grace"/>
                <a:ea typeface="Covered By Your Grace"/>
                <a:cs typeface="Covered By Your Grace"/>
                <a:sym typeface="Covered By Your Grace"/>
              </a:rPr>
              <a:t>      	Period: </a:t>
            </a:r>
            <a:r>
              <a:rPr lang="en-US" sz="2900">
                <a:latin typeface="Arial"/>
                <a:ea typeface="Arial"/>
                <a:cs typeface="Arial"/>
                <a:sym typeface="Arial"/>
              </a:rPr>
              <a:t>_______</a:t>
            </a:r>
            <a:endParaRPr sz="2900">
              <a:latin typeface="Covered By Your Grace"/>
              <a:ea typeface="Covered By Your Grace"/>
              <a:cs typeface="Covered By Your Grace"/>
              <a:sym typeface="Covered By Your Grace"/>
            </a:endParaRPr>
          </a:p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628650" y="1194601"/>
            <a:ext cx="8012700" cy="3554400"/>
          </a:xfrm>
          <a:prstGeom prst="rect">
            <a:avLst/>
          </a:prstGeom>
        </p:spPr>
        <p:txBody>
          <a:bodyPr anchorCtr="0" anchor="t" bIns="68600" lIns="68600" spcFirstLastPara="1" rIns="68600" wrap="square" tIns="686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vered By Your Grace"/>
                <a:ea typeface="Covered By Your Grace"/>
                <a:cs typeface="Covered By Your Grace"/>
                <a:sym typeface="Covered By Your Grace"/>
              </a:rPr>
              <a:t>December’s Cultural Awareness Project </a:t>
            </a:r>
            <a:endParaRPr>
              <a:latin typeface="Covered By Your Grace"/>
              <a:ea typeface="Covered By Your Grace"/>
              <a:cs typeface="Covered By Your Grace"/>
              <a:sym typeface="Covered By Your Grace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200">
                <a:latin typeface="Covered By Your Grace"/>
                <a:ea typeface="Covered By Your Grace"/>
                <a:cs typeface="Covered By Your Grace"/>
                <a:sym typeface="Covered By Your Grace"/>
              </a:rPr>
              <a:t>The History of Christmas Tree –                            /15 pts</a:t>
            </a:r>
            <a:endParaRPr sz="2200">
              <a:latin typeface="Covered By Your Grace"/>
              <a:ea typeface="Covered By Your Grace"/>
              <a:cs typeface="Covered By Your Grace"/>
              <a:sym typeface="Covered By Your Grace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200">
                <a:latin typeface="Covered By Your Grace"/>
                <a:ea typeface="Covered By Your Grace"/>
                <a:cs typeface="Covered By Your Grace"/>
                <a:sym typeface="Covered By Your Grace"/>
              </a:rPr>
              <a:t>The History of Christmas –                                /30 pts</a:t>
            </a:r>
            <a:endParaRPr sz="2200">
              <a:latin typeface="Covered By Your Grace"/>
              <a:ea typeface="Covered By Your Grace"/>
              <a:cs typeface="Covered By Your Grace"/>
              <a:sym typeface="Covered By Your Grace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100">
                <a:latin typeface="Covered By Your Grace"/>
                <a:ea typeface="Covered By Your Grace"/>
                <a:cs typeface="Covered By Your Grace"/>
                <a:sym typeface="Covered By Your Grace"/>
              </a:rPr>
              <a:t>Christmas Traditions Research – 						   /18 pts</a:t>
            </a:r>
            <a:endParaRPr sz="2100">
              <a:latin typeface="Covered By Your Grace"/>
              <a:ea typeface="Covered By Your Grace"/>
              <a:cs typeface="Covered By Your Grace"/>
              <a:sym typeface="Covered By Your Grace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100">
                <a:latin typeface="Covered By Your Grace"/>
                <a:ea typeface="Covered By Your Grace"/>
                <a:cs typeface="Covered By Your Grace"/>
                <a:sym typeface="Covered By Your Grace"/>
              </a:rPr>
              <a:t>Venn Diagram –										  /15 pts</a:t>
            </a:r>
            <a:endParaRPr sz="2100">
              <a:latin typeface="Covered By Your Grace"/>
              <a:ea typeface="Covered By Your Grace"/>
              <a:cs typeface="Covered By Your Grace"/>
              <a:sym typeface="Covered By Your Grace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100">
                <a:latin typeface="Covered By Your Grace"/>
                <a:ea typeface="Covered By Your Grace"/>
                <a:cs typeface="Covered By Your Grace"/>
                <a:sym typeface="Covered By Your Grace"/>
              </a:rPr>
              <a:t>Fun Page												 /12 pts</a:t>
            </a:r>
            <a:endParaRPr sz="2100">
              <a:latin typeface="Covered By Your Grace"/>
              <a:ea typeface="Covered By Your Grace"/>
              <a:cs typeface="Covered By Your Grace"/>
              <a:sym typeface="Covered By Your Grace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100">
                <a:latin typeface="Covered By Your Grace"/>
                <a:ea typeface="Covered By Your Grace"/>
                <a:cs typeface="Covered By Your Grace"/>
                <a:sym typeface="Covered By Your Grace"/>
              </a:rPr>
              <a:t>Cleanliness &amp; Responsibility								 /10 pts</a:t>
            </a:r>
            <a:endParaRPr sz="2100">
              <a:latin typeface="Covered By Your Grace"/>
              <a:ea typeface="Covered By Your Grace"/>
              <a:cs typeface="Covered By Your Grace"/>
              <a:sym typeface="Covered By Your Grace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200">
                <a:latin typeface="Covered By Your Grace"/>
                <a:ea typeface="Covered By Your Grace"/>
                <a:cs typeface="Covered By Your Grace"/>
                <a:sym typeface="Covered By Your Grace"/>
              </a:rPr>
              <a:t>										</a:t>
            </a:r>
            <a:r>
              <a:rPr lang="en-US" sz="2200">
                <a:latin typeface="Covered By Your Grace"/>
                <a:ea typeface="Covered By Your Grace"/>
                <a:cs typeface="Covered By Your Grace"/>
                <a:sym typeface="Covered By Your Grace"/>
              </a:rPr>
              <a:t>	Total:   /100 pts Grade: </a:t>
            </a:r>
            <a:endParaRPr sz="2200">
              <a:latin typeface="Covered By Your Grace"/>
              <a:ea typeface="Covered By Your Grace"/>
              <a:cs typeface="Covered By Your Grace"/>
              <a:sym typeface="Covered By Your Grace"/>
            </a:endParaRPr>
          </a:p>
        </p:txBody>
      </p:sp>
      <p:pic>
        <p:nvPicPr>
          <p:cNvPr id="86" name="Google Shape;8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6275"/>
            <a:ext cx="1111875" cy="11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3"/>
          <p:cNvSpPr/>
          <p:nvPr/>
        </p:nvSpPr>
        <p:spPr>
          <a:xfrm>
            <a:off x="0" y="4749000"/>
            <a:ext cx="9144000" cy="394500"/>
          </a:xfrm>
          <a:prstGeom prst="rect">
            <a:avLst/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3"/>
          <p:cNvSpPr txBox="1"/>
          <p:nvPr>
            <p:ph type="title"/>
          </p:nvPr>
        </p:nvSpPr>
        <p:spPr>
          <a:xfrm>
            <a:off x="307400" y="4169375"/>
            <a:ext cx="3802200" cy="676200"/>
          </a:xfrm>
          <a:prstGeom prst="rect">
            <a:avLst/>
          </a:prstGeom>
        </p:spPr>
        <p:txBody>
          <a:bodyPr anchorCtr="0" anchor="ctr" bIns="68600" lIns="68600" spcFirstLastPara="1" rIns="68600" wrap="square" tIns="68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latin typeface="Covered By Your Grace"/>
                <a:ea typeface="Covered By Your Grace"/>
                <a:cs typeface="Covered By Your Grace"/>
                <a:sym typeface="Covered By Your Grace"/>
              </a:rPr>
              <a:t>Name: </a:t>
            </a:r>
            <a:r>
              <a:rPr lang="en-US" sz="2900">
                <a:latin typeface="Arial"/>
                <a:ea typeface="Arial"/>
                <a:cs typeface="Arial"/>
                <a:sym typeface="Arial"/>
              </a:rPr>
              <a:t>_____________	</a:t>
            </a:r>
            <a:endParaRPr sz="2900">
              <a:latin typeface="Covered By Your Grace"/>
              <a:ea typeface="Covered By Your Grace"/>
              <a:cs typeface="Covered By Your Grace"/>
              <a:sym typeface="Covered By Your Grace"/>
            </a:endParaRPr>
          </a:p>
        </p:txBody>
      </p:sp>
      <p:pic>
        <p:nvPicPr>
          <p:cNvPr id="89" name="Google Shape;8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32125" y="-16275"/>
            <a:ext cx="1111875" cy="11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4"/>
          <p:cNvPicPr preferRelativeResize="0"/>
          <p:nvPr/>
        </p:nvPicPr>
        <p:blipFill rotWithShape="1">
          <a:blip r:embed="rId3">
            <a:alphaModFix/>
          </a:blip>
          <a:srcRect b="25799" l="0" r="0" t="23730"/>
          <a:stretch/>
        </p:blipFill>
        <p:spPr>
          <a:xfrm>
            <a:off x="0" y="0"/>
            <a:ext cx="9144000" cy="188465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/>
          <p:nvPr/>
        </p:nvSpPr>
        <p:spPr>
          <a:xfrm>
            <a:off x="8363100" y="1628772"/>
            <a:ext cx="826500" cy="2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300" lIns="68600" spcFirstLastPara="1" rIns="68600" wrap="square" tIns="343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© Mrs.K</a:t>
            </a:r>
            <a:r>
              <a:rPr lang="en-US" sz="7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. Cruz</a:t>
            </a:r>
            <a:endParaRPr sz="700"/>
          </a:p>
        </p:txBody>
      </p:sp>
      <p:sp>
        <p:nvSpPr>
          <p:cNvPr id="96" name="Google Shape;96;p14"/>
          <p:cNvSpPr txBox="1"/>
          <p:nvPr/>
        </p:nvSpPr>
        <p:spPr>
          <a:xfrm>
            <a:off x="45600" y="1884650"/>
            <a:ext cx="90528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68600" lIns="68600" spcFirstLastPara="1" rIns="68600" wrap="square" tIns="686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Name: 									Period: 			Date:</a:t>
            </a:r>
            <a:endParaRPr sz="12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Instructions:</a:t>
            </a:r>
            <a:r>
              <a:rPr lang="en-US" sz="1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 </a:t>
            </a:r>
            <a:r>
              <a:rPr lang="en-US" sz="1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Use</a:t>
            </a:r>
            <a:r>
              <a:rPr lang="en-US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 </a:t>
            </a:r>
            <a:r>
              <a:rPr lang="en-US" u="sng">
                <a:solidFill>
                  <a:schemeClr val="hlink"/>
                </a:solidFill>
                <a:latin typeface="Handlee"/>
                <a:ea typeface="Handlee"/>
                <a:cs typeface="Handlee"/>
                <a:sym typeface="Handlee"/>
                <a:hlinkClick r:id="rId4"/>
              </a:rPr>
              <a:t>https://www.whychristmas.com/customs/christmas-trees#started</a:t>
            </a:r>
            <a:r>
              <a:rPr lang="en-US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 </a:t>
            </a:r>
            <a:r>
              <a:rPr lang="en-US" sz="1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 to answer the following questions.  These questions are in the section “</a:t>
            </a:r>
            <a:r>
              <a:rPr lang="en-US">
                <a:solidFill>
                  <a:schemeClr val="dk1"/>
                </a:solidFill>
                <a:highlight>
                  <a:srgbClr val="FFF2CC"/>
                </a:highlight>
                <a:latin typeface="Georgia"/>
                <a:ea typeface="Georgia"/>
                <a:cs typeface="Georgia"/>
                <a:sym typeface="Georgia"/>
              </a:rPr>
              <a:t>How Christmas Trees Started</a:t>
            </a:r>
            <a:r>
              <a:rPr lang="en-US" sz="1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“</a:t>
            </a:r>
            <a:r>
              <a:rPr lang="en-US" sz="1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.</a:t>
            </a:r>
            <a:endParaRPr sz="12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-266700" lvl="0" marL="3429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tects Daughter"/>
              <a:buAutoNum type="arabicPeriod"/>
            </a:pPr>
            <a:r>
              <a:rPr lang="en-US" sz="125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Why did pre-Christian and pagan cultures use evergreen branches during the winter solstice?</a:t>
            </a:r>
            <a:endParaRPr sz="125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-266700" lvl="0" marL="3429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tects Daughter"/>
              <a:buAutoNum type="arabicPeriod"/>
            </a:pPr>
            <a:r>
              <a:rPr lang="en-US" sz="125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How were Fir trees used in the Roman festival of Saturnalia?</a:t>
            </a:r>
            <a:endParaRPr sz="125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-266700" lvl="0" marL="3429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tects Daughter"/>
              <a:buAutoNum type="arabicPeriod"/>
            </a:pPr>
            <a:r>
              <a:rPr lang="en-US" sz="125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What were “Paradise Trees,” and what role did they play in medieval German plays?</a:t>
            </a:r>
            <a:endParaRPr sz="125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-266700" lvl="0" marL="3429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tects Daughter"/>
              <a:buAutoNum type="arabicPeriod"/>
            </a:pPr>
            <a:r>
              <a:rPr lang="en-US" sz="125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How did the decorations on early Christmas trees evolve during the late 1400s and 1500s in Germany?</a:t>
            </a:r>
            <a:endParaRPr sz="125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-266700" lvl="0" marL="3429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tects Daughter"/>
              <a:buAutoNum type="arabicPeriod"/>
            </a:pPr>
            <a:r>
              <a:rPr lang="en-US" sz="125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Why were some Christmas trees or branches hung from ceilings in certain European countries?</a:t>
            </a:r>
            <a:endParaRPr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